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5" r:id="rId1"/>
  </p:sldMasterIdLst>
  <p:notesMasterIdLst>
    <p:notesMasterId r:id="rId17"/>
  </p:notesMasterIdLst>
  <p:sldIdLst>
    <p:sldId id="256" r:id="rId2"/>
    <p:sldId id="289" r:id="rId3"/>
    <p:sldId id="264" r:id="rId4"/>
    <p:sldId id="273" r:id="rId5"/>
    <p:sldId id="274" r:id="rId6"/>
    <p:sldId id="276" r:id="rId7"/>
    <p:sldId id="281" r:id="rId8"/>
    <p:sldId id="271" r:id="rId9"/>
    <p:sldId id="290" r:id="rId10"/>
    <p:sldId id="278" r:id="rId11"/>
    <p:sldId id="287" r:id="rId12"/>
    <p:sldId id="288" r:id="rId13"/>
    <p:sldId id="279" r:id="rId14"/>
    <p:sldId id="28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663" autoAdjust="0"/>
  </p:normalViewPr>
  <p:slideViewPr>
    <p:cSldViewPr snapToGrid="0">
      <p:cViewPr varScale="1">
        <p:scale>
          <a:sx n="68" d="100"/>
          <a:sy n="68" d="100"/>
        </p:scale>
        <p:origin x="12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73EA9-FF8D-4226-BA7E-17F1B3582D71}" type="datetimeFigureOut">
              <a:rPr lang="sk-SK" smtClean="0"/>
              <a:t>16. 4. 2024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0C66-E44C-4735-872B-A7117C14079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8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140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37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69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51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145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20C66-E44C-4735-872B-A7117C14079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318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4B1699-8622-4EA2-BE0E-23CCB7705755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9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EC69-254A-4E92-95C8-95764B26C5A9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9ACE-F42A-4DBB-B174-920FF0AC2B31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F58D-7DF4-4D26-B1AA-77E10BAFF530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0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AC5B-C414-4B14-84FB-C604EF415E58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79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41CB-D1B6-4787-9C94-A2FB1BB7DBDE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6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EBEF-1F9D-4EA7-8485-A8692AA949A9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B701-3E23-4E90-BCD3-3907201216AC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6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AF3D-3BB5-4FF5-9ADD-1E19C7016C59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688A-D905-4525-97BE-5AAF702D611B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8B71-CD4A-41A0-894D-F3B2A14BDA95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7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CE08B97-F3A3-4676-8C9E-439723A01F81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raproject.eu/oira-tools/fr" TargetMode="External"/><Relationship Id="rId2" Type="http://schemas.openxmlformats.org/officeDocument/2006/relationships/hyperlink" Target="http://www.oiraproject.eu/oira-tools/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4421" y="297066"/>
            <a:ext cx="10315576" cy="1949189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Praktické ukážky posudzovania rizík prostredníctvom nástrojov </a:t>
            </a:r>
            <a:r>
              <a:rPr lang="sk-SK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10289" y="2475892"/>
            <a:ext cx="8791575" cy="19062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Doc. Ing. Katarína Hollá, PhD.</a:t>
            </a:r>
          </a:p>
          <a:p>
            <a:pPr algn="ctr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Ing. Alena Kuricová</a:t>
            </a:r>
          </a:p>
          <a:p>
            <a:pPr algn="ctr"/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Žilina,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Slovak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6" y="4910908"/>
            <a:ext cx="2522946" cy="11737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112" y="4910907"/>
            <a:ext cx="3451463" cy="11737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4910906"/>
            <a:ext cx="4644947" cy="11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0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40" y="1910080"/>
            <a:ext cx="4505960" cy="31089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25" y="471487"/>
            <a:ext cx="5106113" cy="5934903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H="1">
            <a:off x="6797040" y="1910080"/>
            <a:ext cx="2702560" cy="56896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á zložená zátvorka 8"/>
          <p:cNvSpPr/>
          <p:nvPr/>
        </p:nvSpPr>
        <p:spPr>
          <a:xfrm>
            <a:off x="9575449" y="2336801"/>
            <a:ext cx="688562" cy="2879435"/>
          </a:xfrm>
          <a:prstGeom prst="rightBrac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0229963" y="3299464"/>
            <a:ext cx="1742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Prítomné </a:t>
            </a:r>
          </a:p>
          <a:p>
            <a:pPr algn="ctr"/>
            <a:r>
              <a:rPr lang="sk-SK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riziká</a:t>
            </a:r>
          </a:p>
        </p:txBody>
      </p:sp>
    </p:spTree>
    <p:extLst>
      <p:ext uri="{BB962C8B-B14F-4D97-AF65-F5344CB8AC3E}">
        <p14:creationId xmlns:p14="http://schemas.microsoft.com/office/powerpoint/2010/main" val="248512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FBC98-2295-7FD6-4732-A5BC4C00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7" y="269047"/>
            <a:ext cx="9875520" cy="790222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ED32E1-560F-F27F-F401-5223003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ABE6AC9-7E8B-F400-7CF3-C844560B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27" y="1476288"/>
            <a:ext cx="3499555" cy="79022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9C07BC2-9560-572D-3CCC-8AD2C999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53" y="2625104"/>
            <a:ext cx="6471322" cy="276119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63D4F25-613D-44F5-48DD-EBF69134B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296" y="1059269"/>
            <a:ext cx="3718714" cy="4596464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5D9E90DE-2BAB-4FD0-D660-15A54F4BE30D}"/>
              </a:ext>
            </a:extLst>
          </p:cNvPr>
          <p:cNvCxnSpPr>
            <a:cxnSpLocks/>
          </p:cNvCxnSpPr>
          <p:nvPr/>
        </p:nvCxnSpPr>
        <p:spPr>
          <a:xfrm>
            <a:off x="1582792" y="1607377"/>
            <a:ext cx="941135" cy="23480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CAB36D39-70E0-9A18-A3D5-868A977226AB}"/>
              </a:ext>
            </a:extLst>
          </p:cNvPr>
          <p:cNvCxnSpPr>
            <a:cxnSpLocks/>
          </p:cNvCxnSpPr>
          <p:nvPr/>
        </p:nvCxnSpPr>
        <p:spPr>
          <a:xfrm>
            <a:off x="1156253" y="3528864"/>
            <a:ext cx="737936" cy="2208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D54E37DE-DE0A-2638-CA44-F37C6F573062}"/>
              </a:ext>
            </a:extLst>
          </p:cNvPr>
          <p:cNvCxnSpPr>
            <a:cxnSpLocks/>
          </p:cNvCxnSpPr>
          <p:nvPr/>
        </p:nvCxnSpPr>
        <p:spPr>
          <a:xfrm>
            <a:off x="7479576" y="1122510"/>
            <a:ext cx="737936" cy="2208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AC0A16EB-BA93-1FEF-306B-9E0CFE63DF05}"/>
              </a:ext>
            </a:extLst>
          </p:cNvPr>
          <p:cNvCxnSpPr>
            <a:cxnSpLocks/>
          </p:cNvCxnSpPr>
          <p:nvPr/>
        </p:nvCxnSpPr>
        <p:spPr>
          <a:xfrm flipH="1">
            <a:off x="11306414" y="2223911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132AFA92-ED50-45D5-3D8E-37374E4600CB}"/>
              </a:ext>
            </a:extLst>
          </p:cNvPr>
          <p:cNvCxnSpPr>
            <a:cxnSpLocks/>
          </p:cNvCxnSpPr>
          <p:nvPr/>
        </p:nvCxnSpPr>
        <p:spPr>
          <a:xfrm flipH="1">
            <a:off x="11419995" y="3111384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8C797E3B-29E2-B530-364C-3600CBC7BF1F}"/>
              </a:ext>
            </a:extLst>
          </p:cNvPr>
          <p:cNvCxnSpPr>
            <a:cxnSpLocks/>
          </p:cNvCxnSpPr>
          <p:nvPr/>
        </p:nvCxnSpPr>
        <p:spPr>
          <a:xfrm flipH="1">
            <a:off x="11306414" y="3901606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CB2C4FCF-0BC5-EFD7-7473-AF5F19BCFE89}"/>
              </a:ext>
            </a:extLst>
          </p:cNvPr>
          <p:cNvCxnSpPr>
            <a:cxnSpLocks/>
          </p:cNvCxnSpPr>
          <p:nvPr/>
        </p:nvCxnSpPr>
        <p:spPr>
          <a:xfrm flipH="1">
            <a:off x="11254697" y="4727136"/>
            <a:ext cx="434030" cy="4174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4EA72-E1A4-5DC6-A9EF-3ACD64A91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40" y="383822"/>
            <a:ext cx="10612120" cy="756356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30F3F4-67D7-26CD-3F5B-31D6C9D8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559" y="1140178"/>
            <a:ext cx="3409241" cy="5083649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Zo zistených nebezpečenstiev z nástroja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je možné si po vybratí opatrení doplniť informácie zobrazené na obrázku.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95B3FA-F6A7-C77D-2209-6890E340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E61BC50-5E48-3FCF-C1B6-04120F52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13" y="1813378"/>
            <a:ext cx="7712108" cy="398560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2BF90732-7F1E-3645-02A2-E92908742DD5}"/>
              </a:ext>
            </a:extLst>
          </p:cNvPr>
          <p:cNvSpPr txBox="1"/>
          <p:nvPr/>
        </p:nvSpPr>
        <p:spPr>
          <a:xfrm>
            <a:off x="789940" y="955512"/>
            <a:ext cx="148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OPATRENIE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B80EC960-4717-EDA6-339A-08146CB1ED02}"/>
              </a:ext>
            </a:extLst>
          </p:cNvPr>
          <p:cNvCxnSpPr>
            <a:cxnSpLocks/>
          </p:cNvCxnSpPr>
          <p:nvPr/>
        </p:nvCxnSpPr>
        <p:spPr>
          <a:xfrm>
            <a:off x="1155904" y="1297874"/>
            <a:ext cx="0" cy="51550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58670F7C-6E15-FDC1-488F-5EE877D44F66}"/>
              </a:ext>
            </a:extLst>
          </p:cNvPr>
          <p:cNvCxnSpPr>
            <a:cxnSpLocks/>
          </p:cNvCxnSpPr>
          <p:nvPr/>
        </p:nvCxnSpPr>
        <p:spPr>
          <a:xfrm>
            <a:off x="299465" y="2708241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3D653382-B336-78BD-807F-46C7355D62C8}"/>
              </a:ext>
            </a:extLst>
          </p:cNvPr>
          <p:cNvCxnSpPr>
            <a:cxnSpLocks/>
          </p:cNvCxnSpPr>
          <p:nvPr/>
        </p:nvCxnSpPr>
        <p:spPr>
          <a:xfrm>
            <a:off x="299465" y="3537556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96D6C55E-7AB5-69A4-FDE6-5D8BFF882839}"/>
              </a:ext>
            </a:extLst>
          </p:cNvPr>
          <p:cNvCxnSpPr>
            <a:cxnSpLocks/>
          </p:cNvCxnSpPr>
          <p:nvPr/>
        </p:nvCxnSpPr>
        <p:spPr>
          <a:xfrm>
            <a:off x="299465" y="4364756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32D36287-BFB3-D431-1F49-337121A0C02F}"/>
              </a:ext>
            </a:extLst>
          </p:cNvPr>
          <p:cNvCxnSpPr>
            <a:cxnSpLocks/>
          </p:cNvCxnSpPr>
          <p:nvPr/>
        </p:nvCxnSpPr>
        <p:spPr>
          <a:xfrm>
            <a:off x="299465" y="5194071"/>
            <a:ext cx="653548" cy="47564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>
            <a:extLst>
              <a:ext uri="{FF2B5EF4-FFF2-40B4-BE49-F238E27FC236}">
                <a16:creationId xmlns:a16="http://schemas.microsoft.com/office/drawing/2014/main" id="{1B5345BB-3CB9-F2E7-2EC1-A228E0289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134" y="5997932"/>
            <a:ext cx="2522439" cy="579170"/>
          </a:xfrm>
          <a:prstGeom prst="rect">
            <a:avLst/>
          </a:prstGeom>
        </p:spPr>
      </p:pic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BD22C52A-1528-8685-B727-43497EA72D78}"/>
              </a:ext>
            </a:extLst>
          </p:cNvPr>
          <p:cNvCxnSpPr>
            <a:cxnSpLocks/>
          </p:cNvCxnSpPr>
          <p:nvPr/>
        </p:nvCxnSpPr>
        <p:spPr>
          <a:xfrm>
            <a:off x="5040814" y="5907132"/>
            <a:ext cx="1055186" cy="3803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1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0351" y="349827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34" y="1841822"/>
            <a:ext cx="11670860" cy="3571841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6" name="Rovná spojovacia šípka 5"/>
          <p:cNvCxnSpPr/>
          <p:nvPr/>
        </p:nvCxnSpPr>
        <p:spPr>
          <a:xfrm flipH="1" flipV="1">
            <a:off x="8835503" y="3889425"/>
            <a:ext cx="805173" cy="10130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 flipV="1">
            <a:off x="5948917" y="4708859"/>
            <a:ext cx="805173" cy="10130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16335" y="3445998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vložte základné informácie o posúdení rizík </a:t>
            </a:r>
          </a:p>
          <a:p>
            <a:r>
              <a:rPr lang="sk-SK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pracovnú pozíciu vo Vašom podniku</a:t>
            </a:r>
          </a:p>
        </p:txBody>
      </p:sp>
    </p:spTree>
    <p:extLst>
      <p:ext uri="{BB962C8B-B14F-4D97-AF65-F5344CB8AC3E}">
        <p14:creationId xmlns:p14="http://schemas.microsoft.com/office/powerpoint/2010/main" val="98627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515" y="229986"/>
            <a:ext cx="7335520" cy="65617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3" y="788995"/>
            <a:ext cx="6749522" cy="36774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12" y="3304309"/>
            <a:ext cx="5472435" cy="3267420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 flipH="1" flipV="1">
            <a:off x="7014375" y="886159"/>
            <a:ext cx="815564" cy="86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7014375" y="3127132"/>
            <a:ext cx="815564" cy="86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10266219" y="3719946"/>
            <a:ext cx="86244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10266219" y="5649192"/>
            <a:ext cx="86244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5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5C6641-5143-F4DA-BD8B-1226B0C9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solidFill>
                  <a:srgbClr val="FFFFFF"/>
                </a:solidFill>
              </a:rPr>
              <a:t>Ďakujeme Vám za pozornosť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16845-3387-D664-30F4-65DF3D31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942" y="3330304"/>
            <a:ext cx="3209578" cy="1097356"/>
          </a:xfrm>
        </p:spPr>
        <p:txBody>
          <a:bodyPr>
            <a:noAutofit/>
          </a:bodyPr>
          <a:lstStyle/>
          <a:p>
            <a:pPr marL="29261" indent="0" defTabSz="585216">
              <a:spcBef>
                <a:spcPts val="896"/>
              </a:spcBef>
              <a:buNone/>
            </a:pP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Alena </a:t>
            </a:r>
            <a:r>
              <a:rPr lang="sk-SK" sz="20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Kuricová</a:t>
            </a:r>
            <a:endParaRPr lang="sk-SK" sz="20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61" indent="0" defTabSz="585216">
              <a:spcBef>
                <a:spcPts val="896"/>
              </a:spcBef>
              <a:buNone/>
            </a:pPr>
            <a:r>
              <a:rPr lang="sk-SK" sz="20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Žilina</a:t>
            </a:r>
          </a:p>
          <a:p>
            <a:pPr marL="29261" indent="0" defTabSz="585216">
              <a:spcBef>
                <a:spcPts val="896"/>
              </a:spcBef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sz="20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lena.dadova@uniza.sk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C237371-290B-9429-D8F3-43D86EDC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7257" y="3761567"/>
            <a:ext cx="1097356" cy="234831"/>
          </a:xfrm>
        </p:spPr>
        <p:txBody>
          <a:bodyPr/>
          <a:lstStyle/>
          <a:p>
            <a:pPr defTabSz="292608">
              <a:spcAft>
                <a:spcPts val="600"/>
              </a:spcAft>
            </a:pPr>
            <a:fld id="{6D22F896-40B5-4ADD-8801-0D06FADFA095}" type="slidenum">
              <a:rPr lang="en-US" sz="768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292608"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EF71CE8-A6FC-899B-4A19-D20A635D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75" y="3291001"/>
            <a:ext cx="1097356" cy="109735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774C8D1-A068-8540-CD62-5AB859C0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363" y="480759"/>
            <a:ext cx="5299522" cy="2477542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A179458C-2A9B-1B8E-EE64-E866B06EC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29" y="480759"/>
            <a:ext cx="5966586" cy="247754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86F2133A-C447-BBB0-3F06-CFC9C77CB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4" y="3330304"/>
            <a:ext cx="1097356" cy="1097356"/>
          </a:xfrm>
          <a:prstGeom prst="rect">
            <a:avLst/>
          </a:prstGeom>
        </p:spPr>
      </p:pic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0DEDC792-63DE-7D7B-6892-01BA8E6B7748}"/>
              </a:ext>
            </a:extLst>
          </p:cNvPr>
          <p:cNvSpPr txBox="1">
            <a:spLocks/>
          </p:cNvSpPr>
          <p:nvPr/>
        </p:nvSpPr>
        <p:spPr>
          <a:xfrm>
            <a:off x="1702538" y="3291001"/>
            <a:ext cx="4088662" cy="12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61" indent="0" defTabSz="585216">
              <a:spcBef>
                <a:spcPts val="896"/>
              </a:spcBef>
              <a:buFont typeface="Corbel" pitchFamily="34" charset="0"/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Doc. Ing. Katarína Hollá, PhD.</a:t>
            </a:r>
          </a:p>
          <a:p>
            <a:pPr marL="29261" indent="0" defTabSz="585216">
              <a:spcBef>
                <a:spcPts val="896"/>
              </a:spcBef>
              <a:buFont typeface="Corbel" pitchFamily="34" charset="0"/>
              <a:buNone/>
            </a:pP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of Žilina</a:t>
            </a:r>
          </a:p>
          <a:p>
            <a:pPr marL="29261" indent="0" defTabSz="585216">
              <a:spcBef>
                <a:spcPts val="896"/>
              </a:spcBef>
              <a:buFont typeface="Corbel" pitchFamily="34" charset="0"/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Katarina.holla@uniza.sk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7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3C448-61AA-0DFC-18E5-4972DB79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89" y="276578"/>
            <a:ext cx="11356622" cy="970844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4800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BE0BED-D583-D254-16DC-2F147946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75" y="1379621"/>
            <a:ext cx="11029245" cy="1698978"/>
          </a:xfrm>
        </p:spPr>
        <p:txBody>
          <a:bodyPr/>
          <a:lstStyle/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nástroje pre Slovensko použite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www.oiraproject.eu/oira-tools/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www.oiraproject.eu/oira-tools/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C037BE3-602D-80C2-3466-629E09A5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6BC2342-18BB-E2CA-4A82-0C3EC34F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05" y="3210798"/>
            <a:ext cx="7969787" cy="31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AC82C-BE38-52B5-6F65-59F4C296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98884"/>
            <a:ext cx="11710736" cy="775835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Vyberte si nástroj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4BE279B-C28D-D309-C280-78258047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23" y="972014"/>
            <a:ext cx="3781953" cy="3905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93EAF50-E10C-692F-E6CD-653CAD998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63" y="3334457"/>
            <a:ext cx="4816257" cy="150889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2D0BAAA-2A27-A48F-993E-3FDD58A49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3" y="1573756"/>
            <a:ext cx="5281118" cy="153175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29C92E7-CEF2-65C4-FE53-C4A71E64C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131" y="1530722"/>
            <a:ext cx="5006774" cy="157747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148BDD1D-6551-7A90-0026-CF222639F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6131" y="3265871"/>
            <a:ext cx="5006774" cy="1577477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5D543C4D-178C-5C30-7D33-D782131E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63" y="5011476"/>
            <a:ext cx="4915326" cy="1577477"/>
          </a:xfrm>
          <a:prstGeom prst="rect">
            <a:avLst/>
          </a:prstGeom>
        </p:spPr>
      </p:pic>
      <p:cxnSp>
        <p:nvCxnSpPr>
          <p:cNvPr id="3" name="Rovná spojovacia šípka 2">
            <a:extLst>
              <a:ext uri="{FF2B5EF4-FFF2-40B4-BE49-F238E27FC236}">
                <a16:creationId xmlns:a16="http://schemas.microsoft.com/office/drawing/2014/main" id="{7F906FC7-4C64-0792-E4C1-FCA4D29F88BA}"/>
              </a:ext>
            </a:extLst>
          </p:cNvPr>
          <p:cNvCxnSpPr>
            <a:cxnSpLocks/>
          </p:cNvCxnSpPr>
          <p:nvPr/>
        </p:nvCxnSpPr>
        <p:spPr>
          <a:xfrm flipH="1">
            <a:off x="3424736" y="2427111"/>
            <a:ext cx="684420" cy="2210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1A829B59-B5D7-1608-C7A0-DA47DE3C8AB0}"/>
              </a:ext>
            </a:extLst>
          </p:cNvPr>
          <p:cNvCxnSpPr>
            <a:cxnSpLocks/>
          </p:cNvCxnSpPr>
          <p:nvPr/>
        </p:nvCxnSpPr>
        <p:spPr>
          <a:xfrm flipH="1">
            <a:off x="3424736" y="4171245"/>
            <a:ext cx="684420" cy="2210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E9B79856-2DDE-5E92-0608-462A41EDC45D}"/>
              </a:ext>
            </a:extLst>
          </p:cNvPr>
          <p:cNvCxnSpPr>
            <a:cxnSpLocks/>
          </p:cNvCxnSpPr>
          <p:nvPr/>
        </p:nvCxnSpPr>
        <p:spPr>
          <a:xfrm flipH="1">
            <a:off x="3421193" y="5831465"/>
            <a:ext cx="684420" cy="2210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29957272-A059-3762-D175-9F2149CB0DF2}"/>
              </a:ext>
            </a:extLst>
          </p:cNvPr>
          <p:cNvCxnSpPr>
            <a:cxnSpLocks/>
          </p:cNvCxnSpPr>
          <p:nvPr/>
        </p:nvCxnSpPr>
        <p:spPr>
          <a:xfrm flipH="1">
            <a:off x="9153847" y="2354565"/>
            <a:ext cx="684420" cy="2210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FB277DEC-8809-F21E-FD13-1B0EBA654B6D}"/>
              </a:ext>
            </a:extLst>
          </p:cNvPr>
          <p:cNvCxnSpPr>
            <a:cxnSpLocks/>
          </p:cNvCxnSpPr>
          <p:nvPr/>
        </p:nvCxnSpPr>
        <p:spPr>
          <a:xfrm flipH="1">
            <a:off x="9153847" y="4088902"/>
            <a:ext cx="684420" cy="2210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AA3271C2-15FA-7ED4-D907-0D28A908D72D}"/>
              </a:ext>
            </a:extLst>
          </p:cNvPr>
          <p:cNvCxnSpPr>
            <a:cxnSpLocks/>
          </p:cNvCxnSpPr>
          <p:nvPr/>
        </p:nvCxnSpPr>
        <p:spPr>
          <a:xfrm>
            <a:off x="4205023" y="900027"/>
            <a:ext cx="688085" cy="26293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4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27" y="146053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11" y="1266251"/>
            <a:ext cx="7157155" cy="5140139"/>
          </a:xfrm>
          <a:prstGeom prst="rect">
            <a:avLst/>
          </a:prstGeom>
        </p:spPr>
      </p:pic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FF67C7FA-DC3D-04BD-FEDF-37E1160F9336}"/>
              </a:ext>
            </a:extLst>
          </p:cNvPr>
          <p:cNvCxnSpPr>
            <a:cxnSpLocks/>
          </p:cNvCxnSpPr>
          <p:nvPr/>
        </p:nvCxnSpPr>
        <p:spPr>
          <a:xfrm>
            <a:off x="2404533" y="2867377"/>
            <a:ext cx="862158" cy="36782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A27FE173-7233-F973-F386-6E4A5D948C0D}"/>
              </a:ext>
            </a:extLst>
          </p:cNvPr>
          <p:cNvCxnSpPr>
            <a:cxnSpLocks/>
          </p:cNvCxnSpPr>
          <p:nvPr/>
        </p:nvCxnSpPr>
        <p:spPr>
          <a:xfrm>
            <a:off x="2404533" y="5503333"/>
            <a:ext cx="862158" cy="36782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7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1683" y="210017"/>
            <a:ext cx="9875520" cy="1356360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0" y="1534528"/>
            <a:ext cx="11777020" cy="5153672"/>
          </a:xfrm>
          <a:prstGeom prst="rect">
            <a:avLst/>
          </a:prstGeom>
        </p:spPr>
      </p:pic>
      <p:cxnSp>
        <p:nvCxnSpPr>
          <p:cNvPr id="5" name="Rovná spojovacia šípka 4"/>
          <p:cNvCxnSpPr/>
          <p:nvPr/>
        </p:nvCxnSpPr>
        <p:spPr>
          <a:xfrm>
            <a:off x="10020734" y="6109546"/>
            <a:ext cx="1015013" cy="35268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8962775" y="2021435"/>
            <a:ext cx="277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u="sng" dirty="0">
                <a:solidFill>
                  <a:srgbClr val="FF0000"/>
                </a:solidFill>
              </a:rPr>
              <a:t>Názov - posudzovanie rizík </a:t>
            </a:r>
          </a:p>
          <a:p>
            <a:pPr algn="ctr"/>
            <a:r>
              <a:rPr lang="sk-SK" u="sng" dirty="0">
                <a:solidFill>
                  <a:srgbClr val="FF0000"/>
                </a:solidFill>
              </a:rPr>
              <a:t>konkrétny dátum</a:t>
            </a:r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7748380" y="2596248"/>
            <a:ext cx="1733550" cy="4470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6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8240" y="425268"/>
            <a:ext cx="9875520" cy="1046263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9" y="2316480"/>
            <a:ext cx="11627556" cy="3438072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flipV="1">
            <a:off x="4084320" y="5262881"/>
            <a:ext cx="822960" cy="49167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na bublina 14"/>
          <p:cNvSpPr/>
          <p:nvPr/>
        </p:nvSpPr>
        <p:spPr>
          <a:xfrm>
            <a:off x="9132711" y="3537582"/>
            <a:ext cx="2641600" cy="1372021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Stiahnuť všeobecný prehľad nástroja (rizík a opatrení)</a:t>
            </a:r>
          </a:p>
        </p:txBody>
      </p:sp>
    </p:spTree>
    <p:extLst>
      <p:ext uri="{BB962C8B-B14F-4D97-AF65-F5344CB8AC3E}">
        <p14:creationId xmlns:p14="http://schemas.microsoft.com/office/powerpoint/2010/main" val="397567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2914" y="1280857"/>
            <a:ext cx="5445760" cy="3982720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1" y="338667"/>
            <a:ext cx="4396488" cy="6250286"/>
          </a:xfrm>
          <a:prstGeom prst="rect">
            <a:avLst/>
          </a:prstGeom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E871981E-5183-7430-DABF-9A4AE4DED686}"/>
              </a:ext>
            </a:extLst>
          </p:cNvPr>
          <p:cNvCxnSpPr>
            <a:cxnSpLocks/>
          </p:cNvCxnSpPr>
          <p:nvPr/>
        </p:nvCxnSpPr>
        <p:spPr>
          <a:xfrm>
            <a:off x="283222" y="859518"/>
            <a:ext cx="840207" cy="4213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4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909" y="4572001"/>
            <a:ext cx="11719791" cy="20528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76F074-7CB1-5A18-F090-A21C11BC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82498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k-S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D641A7-8534-4147-9C78-07CE2AD7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678" y="3929691"/>
            <a:ext cx="1176579" cy="251784"/>
          </a:xfrm>
        </p:spPr>
        <p:txBody>
          <a:bodyPr/>
          <a:lstStyle/>
          <a:p>
            <a:pPr defTabSz="310896">
              <a:spcAft>
                <a:spcPts val="600"/>
              </a:spcAft>
            </a:pPr>
            <a:fld id="{6D22F896-40B5-4ADD-8801-0D06FADFA095}" type="slidenum">
              <a:rPr lang="en-US" sz="816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defTabSz="310896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8" name="Picture 4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344480"/>
            <a:ext cx="7792023" cy="1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ázok, na ktorom je text, snímka obrazovky, písmo&#10;&#10;Automaticky generovaný pop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9" y="2420929"/>
            <a:ext cx="7792023" cy="19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ovná spojovacia šípka 2">
            <a:extLst>
              <a:ext uri="{FF2B5EF4-FFF2-40B4-BE49-F238E27FC236}">
                <a16:creationId xmlns:a16="http://schemas.microsoft.com/office/drawing/2014/main" id="{0E43A194-9D1A-9FB0-817E-2E86B014818C}"/>
              </a:ext>
            </a:extLst>
          </p:cNvPr>
          <p:cNvCxnSpPr>
            <a:cxnSpLocks/>
          </p:cNvCxnSpPr>
          <p:nvPr/>
        </p:nvCxnSpPr>
        <p:spPr>
          <a:xfrm>
            <a:off x="328179" y="1491696"/>
            <a:ext cx="461845" cy="2919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A8184B49-8C1A-8360-AD6E-29A0FD291BC6}"/>
              </a:ext>
            </a:extLst>
          </p:cNvPr>
          <p:cNvCxnSpPr>
            <a:cxnSpLocks/>
          </p:cNvCxnSpPr>
          <p:nvPr/>
        </p:nvCxnSpPr>
        <p:spPr>
          <a:xfrm>
            <a:off x="5978268" y="1199747"/>
            <a:ext cx="461845" cy="2919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F684DF33-135D-5A43-2ABF-588FB49975AA}"/>
              </a:ext>
            </a:extLst>
          </p:cNvPr>
          <p:cNvCxnSpPr>
            <a:cxnSpLocks/>
          </p:cNvCxnSpPr>
          <p:nvPr/>
        </p:nvCxnSpPr>
        <p:spPr>
          <a:xfrm>
            <a:off x="328178" y="3660320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8BDF5424-FFC9-05A3-2E26-3BFFA2C86DB2}"/>
              </a:ext>
            </a:extLst>
          </p:cNvPr>
          <p:cNvCxnSpPr>
            <a:cxnSpLocks/>
          </p:cNvCxnSpPr>
          <p:nvPr/>
        </p:nvCxnSpPr>
        <p:spPr>
          <a:xfrm>
            <a:off x="6316934" y="3738800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26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22A8F-D709-9242-BE7B-7765520B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57" y="349956"/>
            <a:ext cx="11221156" cy="841022"/>
          </a:xfrm>
        </p:spPr>
        <p:txBody>
          <a:bodyPr/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Užívateľské prostredie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OiRA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9B0DFE2-7442-BBE3-8057-7943E9FF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9E07A61-93A9-22B3-7AB1-909885DBD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81" y="5789117"/>
            <a:ext cx="5867908" cy="61727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8A781D5-0A2F-BA67-F84A-BBB20FAC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778" y="1190978"/>
            <a:ext cx="4918443" cy="4476044"/>
          </a:xfrm>
          <a:prstGeom prst="rect">
            <a:avLst/>
          </a:prstGeom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FF86FDD4-3888-38A5-5978-CCE115AA6CC8}"/>
              </a:ext>
            </a:extLst>
          </p:cNvPr>
          <p:cNvCxnSpPr>
            <a:cxnSpLocks/>
          </p:cNvCxnSpPr>
          <p:nvPr/>
        </p:nvCxnSpPr>
        <p:spPr>
          <a:xfrm>
            <a:off x="3140137" y="1185334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55C88CE9-A694-1FAF-B7C2-218F58A54F43}"/>
              </a:ext>
            </a:extLst>
          </p:cNvPr>
          <p:cNvCxnSpPr>
            <a:cxnSpLocks/>
          </p:cNvCxnSpPr>
          <p:nvPr/>
        </p:nvCxnSpPr>
        <p:spPr>
          <a:xfrm>
            <a:off x="3145481" y="2700764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1B91DBA5-50C6-44C0-305E-62EBEB959CF8}"/>
              </a:ext>
            </a:extLst>
          </p:cNvPr>
          <p:cNvCxnSpPr>
            <a:cxnSpLocks/>
          </p:cNvCxnSpPr>
          <p:nvPr/>
        </p:nvCxnSpPr>
        <p:spPr>
          <a:xfrm>
            <a:off x="3140136" y="4244940"/>
            <a:ext cx="461845" cy="291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468A1742-A25F-C565-8DFF-4989DEE2BD7F}"/>
              </a:ext>
            </a:extLst>
          </p:cNvPr>
          <p:cNvCxnSpPr>
            <a:cxnSpLocks/>
          </p:cNvCxnSpPr>
          <p:nvPr/>
        </p:nvCxnSpPr>
        <p:spPr>
          <a:xfrm flipH="1">
            <a:off x="8584673" y="5423270"/>
            <a:ext cx="654756" cy="609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12548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724</TotalTime>
  <Words>209</Words>
  <Application>Microsoft Office PowerPoint</Application>
  <PresentationFormat>Širokouhlá</PresentationFormat>
  <Paragraphs>57</Paragraphs>
  <Slides>15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Základ</vt:lpstr>
      <vt:lpstr>Praktické ukážky posudzovania rizík prostredníctvom nástrojov OiRA</vt:lpstr>
      <vt:lpstr>Užívateľské prostredie OiRA</vt:lpstr>
      <vt:lpstr>Vyberte si nástroj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Užívateľské prostredie OiRA</vt:lpstr>
      <vt:lpstr>Ďakujeme Vám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with an application in the OiRA web platform for small and micro enterprises</dc:title>
  <dc:creator>Alena Ďaďová</dc:creator>
  <cp:lastModifiedBy>STUD - Alena Kuricová</cp:lastModifiedBy>
  <cp:revision>32</cp:revision>
  <dcterms:created xsi:type="dcterms:W3CDTF">2023-09-25T12:17:20Z</dcterms:created>
  <dcterms:modified xsi:type="dcterms:W3CDTF">2024-04-16T09:53:23Z</dcterms:modified>
</cp:coreProperties>
</file>